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216"/>
    <p:restoredTop sz="94283"/>
  </p:normalViewPr>
  <p:slideViewPr>
    <p:cSldViewPr snapToGrid="0" snapToObjects="1">
      <p:cViewPr varScale="1">
        <p:scale>
          <a:sx n="62" d="100"/>
          <a:sy n="62" d="100"/>
        </p:scale>
        <p:origin x="1008" y="208"/>
      </p:cViewPr>
      <p:guideLst/>
    </p:cSldViewPr>
  </p:slideViewPr>
  <p:outlineViewPr>
    <p:cViewPr>
      <p:scale>
        <a:sx n="33" d="100"/>
        <a:sy n="33" d="100"/>
      </p:scale>
      <p:origin x="0" y="0"/>
    </p:cViewPr>
  </p:outlineViewPr>
  <p:notesTextViewPr>
    <p:cViewPr>
      <p:scale>
        <a:sx n="20" d="100"/>
        <a:sy n="2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355200" y="3226831"/>
            <a:ext cx="6678110"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24</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4th March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29824" y="1309202"/>
            <a:ext cx="275876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acquire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Eddy </a:t>
            </a:r>
            <a:r>
              <a:rPr lang="en-GB" b="1" dirty="0">
                <a:latin typeface="Gill Sans MT" panose="020B0502020104020203" pitchFamily="34" charset="77"/>
              </a:rPr>
              <a:t>acquired</a:t>
            </a:r>
            <a:r>
              <a:rPr lang="en-GB" dirty="0">
                <a:latin typeface="Gill Sans MT" panose="020B0502020104020203" pitchFamily="34" charset="77"/>
              </a:rPr>
              <a:t> a sticker for excellent work.</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(ac-quire)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894666927"/>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obtain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recently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receive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part with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8C204025-772E-F374-BE82-24CD57F22A72}"/>
              </a:ext>
            </a:extLst>
          </p:cNvPr>
          <p:cNvSpPr txBox="1"/>
          <p:nvPr/>
        </p:nvSpPr>
        <p:spPr>
          <a:xfrm>
            <a:off x="465993" y="4258499"/>
            <a:ext cx="6222358"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dirty="0">
                <a:latin typeface="Gill Sans MT" panose="020B0502020104020203" pitchFamily="34" charset="77"/>
              </a:rPr>
              <a:t>If you acquire something, you buy or obtain it for yourself, or someone gives it to you.</a:t>
            </a:r>
          </a:p>
        </p:txBody>
      </p:sp>
      <p:pic>
        <p:nvPicPr>
          <p:cNvPr id="5" name="Picture 4">
            <a:extLst>
              <a:ext uri="{FF2B5EF4-FFF2-40B4-BE49-F238E27FC236}">
                <a16:creationId xmlns:a16="http://schemas.microsoft.com/office/drawing/2014/main" id="{E5DEDB2D-BEDD-86D1-A794-C2DB37223C26}"/>
              </a:ext>
            </a:extLst>
          </p:cNvPr>
          <p:cNvPicPr>
            <a:picLocks noChangeAspect="1"/>
          </p:cNvPicPr>
          <p:nvPr/>
        </p:nvPicPr>
        <p:blipFill>
          <a:blip r:embed="rId4"/>
          <a:stretch>
            <a:fillRect/>
          </a:stretch>
        </p:blipFill>
        <p:spPr>
          <a:xfrm>
            <a:off x="8685992" y="2706695"/>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29946" y="1309202"/>
            <a:ext cx="175849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brief</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Rhys was told his speech was too </a:t>
            </a:r>
            <a:r>
              <a:rPr lang="en-GB" sz="4000" b="1" dirty="0">
                <a:solidFill>
                  <a:schemeClr val="accent2"/>
                </a:solidFill>
                <a:latin typeface="Gill Sans MT" panose="020B0502020104020203" pitchFamily="34" charset="77"/>
              </a:rPr>
              <a:t>brief</a:t>
            </a:r>
            <a:r>
              <a:rPr lang="en-GB" sz="4000" dirty="0">
                <a:solidFill>
                  <a:schemeClr val="accent2"/>
                </a:solidFill>
                <a:latin typeface="Gill Sans MT" panose="020B0502020104020203" pitchFamily="34" charset="77"/>
              </a:rPr>
              <a: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brief</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82764231"/>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fleeting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lengthy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chief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talk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short-lived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expansive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leaf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message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BADA2225-447A-EAFD-034A-A99494F1F33B}"/>
              </a:ext>
            </a:extLst>
          </p:cNvPr>
          <p:cNvSpPr txBox="1"/>
          <p:nvPr/>
        </p:nvSpPr>
        <p:spPr>
          <a:xfrm>
            <a:off x="605953" y="4456138"/>
            <a:ext cx="676509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Something that is brief lasts for only a short time.</a:t>
            </a:r>
          </a:p>
        </p:txBody>
      </p:sp>
      <p:pic>
        <p:nvPicPr>
          <p:cNvPr id="5" name="Picture 4">
            <a:extLst>
              <a:ext uri="{FF2B5EF4-FFF2-40B4-BE49-F238E27FC236}">
                <a16:creationId xmlns:a16="http://schemas.microsoft.com/office/drawing/2014/main" id="{5BD021DC-51C4-BFBE-263F-FB3380A5EDD4}"/>
              </a:ext>
            </a:extLst>
          </p:cNvPr>
          <p:cNvPicPr>
            <a:picLocks noChangeAspect="1"/>
          </p:cNvPicPr>
          <p:nvPr/>
        </p:nvPicPr>
        <p:blipFill>
          <a:blip r:embed="rId4"/>
          <a:stretch>
            <a:fillRect/>
          </a:stretch>
        </p:blipFill>
        <p:spPr>
          <a:xfrm>
            <a:off x="8451283" y="2753715"/>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02048" y="1339979"/>
            <a:ext cx="3188373"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direction</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60157" y="4111203"/>
            <a:ext cx="715725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direction is the general line that someone or something is moving or pointing in.</a:t>
            </a:r>
          </a:p>
        </p:txBody>
      </p:sp>
      <p:sp>
        <p:nvSpPr>
          <p:cNvPr id="155" name="The was a tear in Freddie’s new school jumper."/>
          <p:cNvSpPr txBox="1"/>
          <p:nvPr/>
        </p:nvSpPr>
        <p:spPr>
          <a:xfrm>
            <a:off x="0" y="641233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Harper followed the </a:t>
            </a:r>
            <a:r>
              <a:rPr lang="en-GB" sz="4000" b="1" dirty="0">
                <a:latin typeface="Gill Sans MT" panose="020B0502020104020203" pitchFamily="34" charset="77"/>
              </a:rPr>
              <a:t>direction</a:t>
            </a:r>
            <a:r>
              <a:rPr lang="en-GB" sz="4000" dirty="0">
                <a:latin typeface="Gill Sans MT" panose="020B0502020104020203" pitchFamily="34" charset="77"/>
              </a:rPr>
              <a:t> of the arrows on the floor.</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di-rec-tion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17015002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opposite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route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collection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B9564E81-449F-1935-E099-8A3E9E8DA0F4}"/>
              </a:ext>
            </a:extLst>
          </p:cNvPr>
          <p:cNvPicPr>
            <a:picLocks noChangeAspect="1"/>
          </p:cNvPicPr>
          <p:nvPr/>
        </p:nvPicPr>
        <p:blipFill>
          <a:blip r:embed="rId4"/>
          <a:stretch>
            <a:fillRect/>
          </a:stretch>
        </p:blipFill>
        <p:spPr>
          <a:xfrm>
            <a:off x="8685992" y="2669352"/>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76844" y="1309202"/>
            <a:ext cx="206466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elude</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326256" y="4450415"/>
            <a:ext cx="7915776"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elude someone or something, you avoid them or escape from them.</a:t>
            </a:r>
          </a:p>
        </p:txBody>
      </p:sp>
      <p:sp>
        <p:nvSpPr>
          <p:cNvPr id="155" name="The was a tear in Freddie’s new school jumper."/>
          <p:cNvSpPr txBox="1"/>
          <p:nvPr/>
        </p:nvSpPr>
        <p:spPr>
          <a:xfrm>
            <a:off x="5112" y="639423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Sahara </a:t>
            </a:r>
            <a:r>
              <a:rPr lang="en-GB" b="1" dirty="0">
                <a:latin typeface="Gill Sans MT" panose="020B0502020104020203" pitchFamily="34" charset="77"/>
              </a:rPr>
              <a:t>eluded</a:t>
            </a:r>
            <a:r>
              <a:rPr lang="en-GB" dirty="0">
                <a:latin typeface="Gill Sans MT" panose="020B0502020104020203" pitchFamily="34" charset="77"/>
              </a:rPr>
              <a:t> the question from Mrs Bailey.</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e-lude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52456299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avoid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 caught by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evade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4" name="Picture 3">
            <a:extLst>
              <a:ext uri="{FF2B5EF4-FFF2-40B4-BE49-F238E27FC236}">
                <a16:creationId xmlns:a16="http://schemas.microsoft.com/office/drawing/2014/main" id="{65FC7E67-8068-6F9D-476F-EFCEB65EC58E}"/>
              </a:ext>
            </a:extLst>
          </p:cNvPr>
          <p:cNvPicPr>
            <a:picLocks noChangeAspect="1"/>
          </p:cNvPicPr>
          <p:nvPr/>
        </p:nvPicPr>
        <p:blipFill>
          <a:blip r:embed="rId4"/>
          <a:stretch>
            <a:fillRect/>
          </a:stretch>
        </p:blipFill>
        <p:spPr>
          <a:xfrm>
            <a:off x="8848814" y="2594648"/>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65398" y="1309202"/>
            <a:ext cx="14875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grin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372570" y="6003300"/>
            <a:ext cx="12172307" cy="13336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Edward </a:t>
            </a:r>
            <a:r>
              <a:rPr lang="en-GB" sz="4000" b="1" dirty="0">
                <a:latin typeface="Gill Sans MT" panose="020B0502020104020203" pitchFamily="34" charset="77"/>
              </a:rPr>
              <a:t>grinned</a:t>
            </a:r>
            <a:r>
              <a:rPr lang="en-GB" sz="4000" dirty="0">
                <a:latin typeface="Gill Sans MT" panose="020B0502020104020203" pitchFamily="34" charset="77"/>
              </a:rPr>
              <a:t> when he answered the question correctly.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grin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668920680"/>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smile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beam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scowl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731695" y="4793679"/>
            <a:ext cx="766970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When you grin, you smile broadly.</a:t>
            </a:r>
          </a:p>
        </p:txBody>
      </p:sp>
      <p:pic>
        <p:nvPicPr>
          <p:cNvPr id="4" name="Picture 3">
            <a:extLst>
              <a:ext uri="{FF2B5EF4-FFF2-40B4-BE49-F238E27FC236}">
                <a16:creationId xmlns:a16="http://schemas.microsoft.com/office/drawing/2014/main" id="{C449A3E8-989E-BEEC-44CC-EBA131720BA0}"/>
              </a:ext>
            </a:extLst>
          </p:cNvPr>
          <p:cNvPicPr>
            <a:picLocks noChangeAspect="1"/>
          </p:cNvPicPr>
          <p:nvPr/>
        </p:nvPicPr>
        <p:blipFill>
          <a:blip r:embed="rId4"/>
          <a:stretch>
            <a:fillRect/>
          </a:stretch>
        </p:blipFill>
        <p:spPr>
          <a:xfrm>
            <a:off x="9021905" y="2581396"/>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660935383"/>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clear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enter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defend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evening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15548243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brief</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elude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direction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grin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294982468"/>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again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clear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defend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enter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evening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4092716854"/>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someone or something, you take action in order to protect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You use *** to indicate that something happens a second time, or after it has already happened before.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The *** is the part of each day between the end of the afternoon and the time when you go to bed.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When you *** a place such as a room or building, you go into it or come into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Something that is *** is easy to understand, see, or hear.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46992BB4-6C73-16D3-840B-4C9510316FEC}"/>
              </a:ext>
            </a:extLst>
          </p:cNvPr>
          <p:cNvPicPr>
            <a:picLocks noChangeAspect="1"/>
          </p:cNvPicPr>
          <p:nvPr/>
        </p:nvPicPr>
        <p:blipFill>
          <a:blip r:embed="rId5"/>
          <a:stretch>
            <a:fillRect/>
          </a:stretch>
        </p:blipFill>
        <p:spPr>
          <a:xfrm>
            <a:off x="11146102" y="3971010"/>
            <a:ext cx="905790" cy="905790"/>
          </a:xfrm>
          <a:prstGeom prst="rect">
            <a:avLst/>
          </a:prstGeom>
        </p:spPr>
      </p:pic>
      <p:pic>
        <p:nvPicPr>
          <p:cNvPr id="8" name="Picture 7">
            <a:extLst>
              <a:ext uri="{FF2B5EF4-FFF2-40B4-BE49-F238E27FC236}">
                <a16:creationId xmlns:a16="http://schemas.microsoft.com/office/drawing/2014/main" id="{2DD88BEC-6A5D-BBD2-C9F4-F8B6E95B20E9}"/>
              </a:ext>
            </a:extLst>
          </p:cNvPr>
          <p:cNvPicPr>
            <a:picLocks noChangeAspect="1"/>
          </p:cNvPicPr>
          <p:nvPr/>
        </p:nvPicPr>
        <p:blipFill>
          <a:blip r:embed="rId6"/>
          <a:stretch>
            <a:fillRect/>
          </a:stretch>
        </p:blipFill>
        <p:spPr>
          <a:xfrm>
            <a:off x="11111895" y="7982034"/>
            <a:ext cx="806124" cy="806124"/>
          </a:xfrm>
          <a:prstGeom prst="rect">
            <a:avLst/>
          </a:prstGeom>
        </p:spPr>
      </p:pic>
      <p:pic>
        <p:nvPicPr>
          <p:cNvPr id="10" name="Picture 9">
            <a:extLst>
              <a:ext uri="{FF2B5EF4-FFF2-40B4-BE49-F238E27FC236}">
                <a16:creationId xmlns:a16="http://schemas.microsoft.com/office/drawing/2014/main" id="{4CFCF198-5781-AC3C-0898-C33C4CBB47F7}"/>
              </a:ext>
            </a:extLst>
          </p:cNvPr>
          <p:cNvPicPr>
            <a:picLocks noChangeAspect="1"/>
          </p:cNvPicPr>
          <p:nvPr/>
        </p:nvPicPr>
        <p:blipFill>
          <a:blip r:embed="rId7"/>
          <a:stretch>
            <a:fillRect/>
          </a:stretch>
        </p:blipFill>
        <p:spPr>
          <a:xfrm>
            <a:off x="11382071" y="2705693"/>
            <a:ext cx="933342" cy="933342"/>
          </a:xfrm>
          <a:prstGeom prst="rect">
            <a:avLst/>
          </a:prstGeom>
        </p:spPr>
      </p:pic>
      <p:pic>
        <p:nvPicPr>
          <p:cNvPr id="11" name="Picture 10">
            <a:extLst>
              <a:ext uri="{FF2B5EF4-FFF2-40B4-BE49-F238E27FC236}">
                <a16:creationId xmlns:a16="http://schemas.microsoft.com/office/drawing/2014/main" id="{51130B6A-55DD-7EB6-08E0-245D83AF303E}"/>
              </a:ext>
            </a:extLst>
          </p:cNvPr>
          <p:cNvPicPr>
            <a:picLocks noChangeAspect="1"/>
          </p:cNvPicPr>
          <p:nvPr/>
        </p:nvPicPr>
        <p:blipFill>
          <a:blip r:embed="rId8"/>
          <a:stretch>
            <a:fillRect/>
          </a:stretch>
        </p:blipFill>
        <p:spPr>
          <a:xfrm>
            <a:off x="11078485" y="6710206"/>
            <a:ext cx="921288" cy="921288"/>
          </a:xfrm>
          <a:prstGeom prst="rect">
            <a:avLst/>
          </a:prstGeom>
        </p:spPr>
      </p:pic>
      <p:pic>
        <p:nvPicPr>
          <p:cNvPr id="12" name="Picture 11">
            <a:extLst>
              <a:ext uri="{FF2B5EF4-FFF2-40B4-BE49-F238E27FC236}">
                <a16:creationId xmlns:a16="http://schemas.microsoft.com/office/drawing/2014/main" id="{ED73A9C1-9EA2-CDA9-5633-3568038CE2AE}"/>
              </a:ext>
            </a:extLst>
          </p:cNvPr>
          <p:cNvPicPr>
            <a:picLocks noChangeAspect="1"/>
          </p:cNvPicPr>
          <p:nvPr/>
        </p:nvPicPr>
        <p:blipFill>
          <a:blip r:embed="rId9"/>
          <a:stretch>
            <a:fillRect/>
          </a:stretch>
        </p:blipFill>
        <p:spPr>
          <a:xfrm>
            <a:off x="11038149" y="5220974"/>
            <a:ext cx="1001959" cy="1001959"/>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0793463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acquire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brief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direction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elude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grin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850990666"/>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Something that is *** lasts for only a short 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you ***, you smile broadly.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someone or something, you avoid them or escape from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something, you buy or obtain it for yourself, or someone gives it to you.</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A *** is the general line that someone or something is moving or pointing 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8" name="Picture 7">
            <a:extLst>
              <a:ext uri="{FF2B5EF4-FFF2-40B4-BE49-F238E27FC236}">
                <a16:creationId xmlns:a16="http://schemas.microsoft.com/office/drawing/2014/main" id="{37EADACF-21C1-19F6-F71F-F6E565808FBF}"/>
              </a:ext>
            </a:extLst>
          </p:cNvPr>
          <p:cNvPicPr>
            <a:picLocks noChangeAspect="1"/>
          </p:cNvPicPr>
          <p:nvPr/>
        </p:nvPicPr>
        <p:blipFill>
          <a:blip r:embed="rId5"/>
          <a:stretch>
            <a:fillRect/>
          </a:stretch>
        </p:blipFill>
        <p:spPr>
          <a:xfrm>
            <a:off x="11085308" y="6675899"/>
            <a:ext cx="859295" cy="859295"/>
          </a:xfrm>
          <a:prstGeom prst="rect">
            <a:avLst/>
          </a:prstGeom>
        </p:spPr>
      </p:pic>
      <p:pic>
        <p:nvPicPr>
          <p:cNvPr id="10" name="Picture 9">
            <a:extLst>
              <a:ext uri="{FF2B5EF4-FFF2-40B4-BE49-F238E27FC236}">
                <a16:creationId xmlns:a16="http://schemas.microsoft.com/office/drawing/2014/main" id="{88DFBE74-9264-043F-89B6-8F10682418A2}"/>
              </a:ext>
            </a:extLst>
          </p:cNvPr>
          <p:cNvPicPr>
            <a:picLocks noChangeAspect="1"/>
          </p:cNvPicPr>
          <p:nvPr/>
        </p:nvPicPr>
        <p:blipFill>
          <a:blip r:embed="rId6"/>
          <a:stretch>
            <a:fillRect/>
          </a:stretch>
        </p:blipFill>
        <p:spPr>
          <a:xfrm>
            <a:off x="11126792" y="2840994"/>
            <a:ext cx="731864" cy="731864"/>
          </a:xfrm>
          <a:prstGeom prst="rect">
            <a:avLst/>
          </a:prstGeom>
        </p:spPr>
      </p:pic>
      <p:pic>
        <p:nvPicPr>
          <p:cNvPr id="11" name="Picture 10">
            <a:extLst>
              <a:ext uri="{FF2B5EF4-FFF2-40B4-BE49-F238E27FC236}">
                <a16:creationId xmlns:a16="http://schemas.microsoft.com/office/drawing/2014/main" id="{23966453-505C-6270-9016-3FC745F8C4F4}"/>
              </a:ext>
            </a:extLst>
          </p:cNvPr>
          <p:cNvPicPr>
            <a:picLocks noChangeAspect="1"/>
          </p:cNvPicPr>
          <p:nvPr/>
        </p:nvPicPr>
        <p:blipFill>
          <a:blip r:embed="rId7"/>
          <a:stretch>
            <a:fillRect/>
          </a:stretch>
        </p:blipFill>
        <p:spPr>
          <a:xfrm>
            <a:off x="11060447" y="7954601"/>
            <a:ext cx="864553" cy="864553"/>
          </a:xfrm>
          <a:prstGeom prst="rect">
            <a:avLst/>
          </a:prstGeom>
        </p:spPr>
      </p:pic>
      <p:pic>
        <p:nvPicPr>
          <p:cNvPr id="12" name="Picture 11">
            <a:extLst>
              <a:ext uri="{FF2B5EF4-FFF2-40B4-BE49-F238E27FC236}">
                <a16:creationId xmlns:a16="http://schemas.microsoft.com/office/drawing/2014/main" id="{6354F161-F7DD-D64C-ADA1-28EFE9B7151A}"/>
              </a:ext>
            </a:extLst>
          </p:cNvPr>
          <p:cNvPicPr>
            <a:picLocks noChangeAspect="1"/>
          </p:cNvPicPr>
          <p:nvPr/>
        </p:nvPicPr>
        <p:blipFill>
          <a:blip r:embed="rId8"/>
          <a:stretch>
            <a:fillRect/>
          </a:stretch>
        </p:blipFill>
        <p:spPr>
          <a:xfrm>
            <a:off x="10967098" y="5304207"/>
            <a:ext cx="952285" cy="952285"/>
          </a:xfrm>
          <a:prstGeom prst="rect">
            <a:avLst/>
          </a:prstGeom>
        </p:spPr>
      </p:pic>
      <p:pic>
        <p:nvPicPr>
          <p:cNvPr id="15" name="Picture 14">
            <a:extLst>
              <a:ext uri="{FF2B5EF4-FFF2-40B4-BE49-F238E27FC236}">
                <a16:creationId xmlns:a16="http://schemas.microsoft.com/office/drawing/2014/main" id="{5F71C281-4192-419D-C750-AF3769C69B32}"/>
              </a:ext>
            </a:extLst>
          </p:cNvPr>
          <p:cNvPicPr>
            <a:picLocks noChangeAspect="1"/>
          </p:cNvPicPr>
          <p:nvPr/>
        </p:nvPicPr>
        <p:blipFill>
          <a:blip r:embed="rId9"/>
          <a:stretch>
            <a:fillRect/>
          </a:stretch>
        </p:blipFill>
        <p:spPr>
          <a:xfrm>
            <a:off x="10947545" y="3810710"/>
            <a:ext cx="1134820" cy="1134820"/>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024828" y="3993661"/>
            <a:ext cx="154850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clear</a:t>
            </a:r>
            <a:endParaRPr dirty="0">
              <a:latin typeface="Gill Sans MT" panose="020B0502020104020203" pitchFamily="34" charset="77"/>
            </a:endParaRPr>
          </a:p>
        </p:txBody>
      </p:sp>
      <p:sp>
        <p:nvSpPr>
          <p:cNvPr id="135" name="spare"/>
          <p:cNvSpPr txBox="1"/>
          <p:nvPr/>
        </p:nvSpPr>
        <p:spPr>
          <a:xfrm>
            <a:off x="2835636" y="4824209"/>
            <a:ext cx="208550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defend</a:t>
            </a:r>
            <a:endParaRPr b="1" dirty="0">
              <a:latin typeface="Gill Sans MT" panose="020B0502020104020203" pitchFamily="34" charset="77"/>
              <a:sym typeface="American Typewriter"/>
            </a:endParaRPr>
          </a:p>
        </p:txBody>
      </p:sp>
      <p:sp>
        <p:nvSpPr>
          <p:cNvPr id="136" name="chipped"/>
          <p:cNvSpPr txBox="1"/>
          <p:nvPr/>
        </p:nvSpPr>
        <p:spPr>
          <a:xfrm>
            <a:off x="2949488" y="5769060"/>
            <a:ext cx="16991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enter</a:t>
            </a:r>
            <a:endParaRPr dirty="0">
              <a:latin typeface="Gill Sans MT" panose="020B0502020104020203" pitchFamily="34" charset="77"/>
            </a:endParaRPr>
          </a:p>
        </p:txBody>
      </p:sp>
      <p:sp>
        <p:nvSpPr>
          <p:cNvPr id="137" name="lift"/>
          <p:cNvSpPr txBox="1"/>
          <p:nvPr/>
        </p:nvSpPr>
        <p:spPr>
          <a:xfrm>
            <a:off x="2619270" y="6639612"/>
            <a:ext cx="235962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evening</a:t>
            </a:r>
            <a:endParaRPr dirty="0">
              <a:latin typeface="Gill Sans MT" panose="020B0502020104020203" pitchFamily="34" charset="77"/>
            </a:endParaRPr>
          </a:p>
        </p:txBody>
      </p:sp>
      <p:sp>
        <p:nvSpPr>
          <p:cNvPr id="138" name="mutter"/>
          <p:cNvSpPr txBox="1"/>
          <p:nvPr/>
        </p:nvSpPr>
        <p:spPr>
          <a:xfrm>
            <a:off x="8475236" y="3941031"/>
            <a:ext cx="145713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brief</a:t>
            </a:r>
            <a:endParaRPr b="1" dirty="0">
              <a:latin typeface="Gill Sans MT" panose="020B0502020104020203" pitchFamily="34" charset="77"/>
              <a:sym typeface="American Typewriter"/>
            </a:endParaRPr>
          </a:p>
        </p:txBody>
      </p:sp>
      <p:sp>
        <p:nvSpPr>
          <p:cNvPr id="139" name="unveil"/>
          <p:cNvSpPr txBox="1"/>
          <p:nvPr/>
        </p:nvSpPr>
        <p:spPr>
          <a:xfrm>
            <a:off x="8354232" y="5755144"/>
            <a:ext cx="16991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elude</a:t>
            </a:r>
            <a:endParaRPr dirty="0">
              <a:latin typeface="Gill Sans MT" panose="020B0502020104020203" pitchFamily="34" charset="77"/>
              <a:sym typeface="American Typewriter"/>
            </a:endParaRPr>
          </a:p>
        </p:txBody>
      </p:sp>
      <p:sp>
        <p:nvSpPr>
          <p:cNvPr id="140" name="tolerate"/>
          <p:cNvSpPr txBox="1"/>
          <p:nvPr/>
        </p:nvSpPr>
        <p:spPr>
          <a:xfrm>
            <a:off x="8074863" y="3084728"/>
            <a:ext cx="228267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acquire</a:t>
            </a:r>
            <a:endParaRPr dirty="0">
              <a:latin typeface="Gill Sans MT" panose="020B0502020104020203" pitchFamily="34" charset="77"/>
            </a:endParaRPr>
          </a:p>
        </p:txBody>
      </p:sp>
      <p:sp>
        <p:nvSpPr>
          <p:cNvPr id="141" name="fixation"/>
          <p:cNvSpPr txBox="1"/>
          <p:nvPr/>
        </p:nvSpPr>
        <p:spPr>
          <a:xfrm>
            <a:off x="7842433" y="4824210"/>
            <a:ext cx="27475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direction</a:t>
            </a:r>
            <a:endParaRPr dirty="0">
              <a:latin typeface="Gill Sans MT" panose="020B0502020104020203" pitchFamily="34" charset="77"/>
            </a:endParaRPr>
          </a:p>
        </p:txBody>
      </p:sp>
      <p:sp>
        <p:nvSpPr>
          <p:cNvPr id="142" name="rustle"/>
          <p:cNvSpPr txBox="1"/>
          <p:nvPr/>
        </p:nvSpPr>
        <p:spPr>
          <a:xfrm>
            <a:off x="8585420" y="6620562"/>
            <a:ext cx="126156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grin</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2980118" y="3080135"/>
            <a:ext cx="164628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again</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80829" y="-17929"/>
            <a:ext cx="623087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again</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94156" y="5287250"/>
            <a:ext cx="108350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clear</a:t>
            </a:r>
            <a:endParaRPr sz="28700" dirty="0">
              <a:latin typeface="Gill Sans MT" panose="020B0502020104020203" pitchFamily="34" charset="77"/>
            </a:endParaRPr>
          </a:p>
        </p:txBody>
      </p:sp>
      <p:pic>
        <p:nvPicPr>
          <p:cNvPr id="5" name="Picture 4">
            <a:extLst>
              <a:ext uri="{FF2B5EF4-FFF2-40B4-BE49-F238E27FC236}">
                <a16:creationId xmlns:a16="http://schemas.microsoft.com/office/drawing/2014/main" id="{1D830918-A5EA-BED6-04CF-B3818F8F3621}"/>
              </a:ext>
            </a:extLst>
          </p:cNvPr>
          <p:cNvPicPr>
            <a:picLocks noChangeAspect="1"/>
          </p:cNvPicPr>
          <p:nvPr/>
        </p:nvPicPr>
        <p:blipFill>
          <a:blip r:embed="rId4"/>
          <a:stretch>
            <a:fillRect/>
          </a:stretch>
        </p:blipFill>
        <p:spPr>
          <a:xfrm>
            <a:off x="8689194" y="568220"/>
            <a:ext cx="3251200" cy="3251200"/>
          </a:xfrm>
          <a:prstGeom prst="rect">
            <a:avLst/>
          </a:prstGeom>
        </p:spPr>
      </p:pic>
      <p:pic>
        <p:nvPicPr>
          <p:cNvPr id="6" name="Picture 5">
            <a:extLst>
              <a:ext uri="{FF2B5EF4-FFF2-40B4-BE49-F238E27FC236}">
                <a16:creationId xmlns:a16="http://schemas.microsoft.com/office/drawing/2014/main" id="{E1D77303-1A99-DDCF-336D-51C841D09963}"/>
              </a:ext>
            </a:extLst>
          </p:cNvPr>
          <p:cNvPicPr>
            <a:picLocks noChangeAspect="1"/>
          </p:cNvPicPr>
          <p:nvPr/>
        </p:nvPicPr>
        <p:blipFill>
          <a:blip r:embed="rId5"/>
          <a:stretch>
            <a:fillRect/>
          </a:stretch>
        </p:blipFill>
        <p:spPr>
          <a:xfrm>
            <a:off x="1168556" y="5588824"/>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50802" y="272644"/>
            <a:ext cx="8463855"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defend</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43385" y="4931157"/>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enter</a:t>
            </a:r>
            <a:endParaRPr sz="16600" dirty="0">
              <a:latin typeface="Gill Sans MT" panose="020B0502020104020203" pitchFamily="34" charset="77"/>
            </a:endParaRPr>
          </a:p>
        </p:txBody>
      </p:sp>
      <p:pic>
        <p:nvPicPr>
          <p:cNvPr id="5" name="Picture 4">
            <a:extLst>
              <a:ext uri="{FF2B5EF4-FFF2-40B4-BE49-F238E27FC236}">
                <a16:creationId xmlns:a16="http://schemas.microsoft.com/office/drawing/2014/main" id="{52EE7B66-58AB-8216-64DC-54B5A0E3D8C0}"/>
              </a:ext>
            </a:extLst>
          </p:cNvPr>
          <p:cNvPicPr>
            <a:picLocks noChangeAspect="1"/>
          </p:cNvPicPr>
          <p:nvPr/>
        </p:nvPicPr>
        <p:blipFill>
          <a:blip r:embed="rId4"/>
          <a:stretch>
            <a:fillRect/>
          </a:stretch>
        </p:blipFill>
        <p:spPr>
          <a:xfrm>
            <a:off x="9304355" y="563284"/>
            <a:ext cx="3251200" cy="3251200"/>
          </a:xfrm>
          <a:prstGeom prst="rect">
            <a:avLst/>
          </a:prstGeom>
        </p:spPr>
      </p:pic>
      <p:pic>
        <p:nvPicPr>
          <p:cNvPr id="6" name="Picture 5">
            <a:extLst>
              <a:ext uri="{FF2B5EF4-FFF2-40B4-BE49-F238E27FC236}">
                <a16:creationId xmlns:a16="http://schemas.microsoft.com/office/drawing/2014/main" id="{7A5072E5-1111-402C-E781-8AC116393218}"/>
              </a:ext>
            </a:extLst>
          </p:cNvPr>
          <p:cNvPicPr>
            <a:picLocks noChangeAspect="1"/>
          </p:cNvPicPr>
          <p:nvPr/>
        </p:nvPicPr>
        <p:blipFill>
          <a:blip r:embed="rId5"/>
          <a:stretch>
            <a:fillRect/>
          </a:stretch>
        </p:blipFill>
        <p:spPr>
          <a:xfrm>
            <a:off x="905237" y="548635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81689" y="305549"/>
            <a:ext cx="7865935"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evening</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17773" y="5444690"/>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acquire</a:t>
            </a:r>
            <a:endParaRPr sz="23900" dirty="0">
              <a:latin typeface="Gill Sans MT" panose="020B0502020104020203" pitchFamily="34" charset="77"/>
            </a:endParaRPr>
          </a:p>
        </p:txBody>
      </p:sp>
      <p:pic>
        <p:nvPicPr>
          <p:cNvPr id="5" name="Picture 4">
            <a:extLst>
              <a:ext uri="{FF2B5EF4-FFF2-40B4-BE49-F238E27FC236}">
                <a16:creationId xmlns:a16="http://schemas.microsoft.com/office/drawing/2014/main" id="{A7AECFA1-E865-0B0C-D31B-2C57366D6951}"/>
              </a:ext>
            </a:extLst>
          </p:cNvPr>
          <p:cNvPicPr>
            <a:picLocks noChangeAspect="1"/>
          </p:cNvPicPr>
          <p:nvPr/>
        </p:nvPicPr>
        <p:blipFill>
          <a:blip r:embed="rId4"/>
          <a:stretch>
            <a:fillRect/>
          </a:stretch>
        </p:blipFill>
        <p:spPr>
          <a:xfrm>
            <a:off x="9237322" y="602862"/>
            <a:ext cx="3251200" cy="3251200"/>
          </a:xfrm>
          <a:prstGeom prst="rect">
            <a:avLst/>
          </a:prstGeom>
        </p:spPr>
      </p:pic>
      <p:pic>
        <p:nvPicPr>
          <p:cNvPr id="6" name="Picture 5">
            <a:extLst>
              <a:ext uri="{FF2B5EF4-FFF2-40B4-BE49-F238E27FC236}">
                <a16:creationId xmlns:a16="http://schemas.microsoft.com/office/drawing/2014/main" id="{1F7D0385-42C7-616C-CAFA-B66398613568}"/>
              </a:ext>
            </a:extLst>
          </p:cNvPr>
          <p:cNvPicPr>
            <a:picLocks noChangeAspect="1"/>
          </p:cNvPicPr>
          <p:nvPr/>
        </p:nvPicPr>
        <p:blipFill>
          <a:blip r:embed="rId5"/>
          <a:stretch>
            <a:fillRect/>
          </a:stretch>
        </p:blipFill>
        <p:spPr>
          <a:xfrm>
            <a:off x="667069" y="5766668"/>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60798" y="305549"/>
            <a:ext cx="575478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brief</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149766" y="5832144"/>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direction</a:t>
            </a:r>
            <a:endParaRPr sz="13800" dirty="0">
              <a:latin typeface="Gill Sans MT" panose="020B0502020104020203" pitchFamily="34" charset="77"/>
            </a:endParaRPr>
          </a:p>
        </p:txBody>
      </p:sp>
      <p:pic>
        <p:nvPicPr>
          <p:cNvPr id="5" name="Picture 4">
            <a:extLst>
              <a:ext uri="{FF2B5EF4-FFF2-40B4-BE49-F238E27FC236}">
                <a16:creationId xmlns:a16="http://schemas.microsoft.com/office/drawing/2014/main" id="{58770075-06A6-C0C6-28B3-DEB5F1D480A3}"/>
              </a:ext>
            </a:extLst>
          </p:cNvPr>
          <p:cNvPicPr>
            <a:picLocks noChangeAspect="1"/>
          </p:cNvPicPr>
          <p:nvPr/>
        </p:nvPicPr>
        <p:blipFill>
          <a:blip r:embed="rId4"/>
          <a:stretch>
            <a:fillRect/>
          </a:stretch>
        </p:blipFill>
        <p:spPr>
          <a:xfrm>
            <a:off x="8509685" y="570210"/>
            <a:ext cx="3251200" cy="3251200"/>
          </a:xfrm>
          <a:prstGeom prst="rect">
            <a:avLst/>
          </a:prstGeom>
        </p:spPr>
      </p:pic>
      <p:pic>
        <p:nvPicPr>
          <p:cNvPr id="6" name="Picture 5">
            <a:extLst>
              <a:ext uri="{FF2B5EF4-FFF2-40B4-BE49-F238E27FC236}">
                <a16:creationId xmlns:a16="http://schemas.microsoft.com/office/drawing/2014/main" id="{4E23EEEF-61D9-5F59-420D-8287297F3F12}"/>
              </a:ext>
            </a:extLst>
          </p:cNvPr>
          <p:cNvPicPr>
            <a:picLocks noChangeAspect="1"/>
          </p:cNvPicPr>
          <p:nvPr/>
        </p:nvPicPr>
        <p:blipFill>
          <a:blip r:embed="rId5"/>
          <a:stretch>
            <a:fillRect/>
          </a:stretch>
        </p:blipFill>
        <p:spPr>
          <a:xfrm>
            <a:off x="682708" y="572431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74276" y="252510"/>
            <a:ext cx="1199989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elude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706195" y="5088838"/>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grin</a:t>
            </a:r>
            <a:endParaRPr sz="9600" dirty="0">
              <a:latin typeface="Gill Sans MT" panose="020B0502020104020203" pitchFamily="34" charset="77"/>
            </a:endParaRPr>
          </a:p>
        </p:txBody>
      </p:sp>
      <p:pic>
        <p:nvPicPr>
          <p:cNvPr id="5" name="Picture 4">
            <a:extLst>
              <a:ext uri="{FF2B5EF4-FFF2-40B4-BE49-F238E27FC236}">
                <a16:creationId xmlns:a16="http://schemas.microsoft.com/office/drawing/2014/main" id="{3BA8EDC5-41BF-BDDA-7505-518EEB6BAFFD}"/>
              </a:ext>
            </a:extLst>
          </p:cNvPr>
          <p:cNvPicPr>
            <a:picLocks noChangeAspect="1"/>
          </p:cNvPicPr>
          <p:nvPr/>
        </p:nvPicPr>
        <p:blipFill>
          <a:blip r:embed="rId4"/>
          <a:stretch>
            <a:fillRect/>
          </a:stretch>
        </p:blipFill>
        <p:spPr>
          <a:xfrm>
            <a:off x="8669785" y="602862"/>
            <a:ext cx="3251200" cy="3251200"/>
          </a:xfrm>
          <a:prstGeom prst="rect">
            <a:avLst/>
          </a:prstGeom>
        </p:spPr>
      </p:pic>
      <p:pic>
        <p:nvPicPr>
          <p:cNvPr id="6" name="Picture 5">
            <a:extLst>
              <a:ext uri="{FF2B5EF4-FFF2-40B4-BE49-F238E27FC236}">
                <a16:creationId xmlns:a16="http://schemas.microsoft.com/office/drawing/2014/main" id="{184A00FA-DCE4-54A7-42CE-2A06A8BC5703}"/>
              </a:ext>
            </a:extLst>
          </p:cNvPr>
          <p:cNvPicPr>
            <a:picLocks noChangeAspect="1"/>
          </p:cNvPicPr>
          <p:nvPr/>
        </p:nvPicPr>
        <p:blipFill>
          <a:blip r:embed="rId5"/>
          <a:stretch>
            <a:fillRect/>
          </a:stretch>
        </p:blipFill>
        <p:spPr>
          <a:xfrm>
            <a:off x="1845729" y="5749464"/>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9115793" y="1930963"/>
            <a:ext cx="8385165" cy="471924"/>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FFFFFF"/>
                </a:solidFill>
                <a:effectLst/>
                <a:uFillTx/>
                <a:latin typeface="+mn-lt"/>
                <a:ea typeface="+mn-ea"/>
                <a:cs typeface="+mn-cs"/>
                <a:sym typeface="Helvetica Light"/>
              </a:rPr>
              <a:t>night</a:t>
            </a: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84220" y="13582"/>
            <a:ext cx="805509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again</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60467" y="5492311"/>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clear</a:t>
            </a:r>
            <a:endParaRPr sz="287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5665D56B-70FD-8691-C5C8-7E84B89D71C1}"/>
              </a:ext>
            </a:extLst>
          </p:cNvPr>
          <p:cNvPicPr>
            <a:picLocks noChangeAspect="1"/>
          </p:cNvPicPr>
          <p:nvPr/>
        </p:nvPicPr>
        <p:blipFill>
          <a:blip r:embed="rId4"/>
          <a:stretch>
            <a:fillRect/>
          </a:stretch>
        </p:blipFill>
        <p:spPr>
          <a:xfrm>
            <a:off x="9239309" y="602862"/>
            <a:ext cx="3251200" cy="3251200"/>
          </a:xfrm>
          <a:prstGeom prst="rect">
            <a:avLst/>
          </a:prstGeom>
        </p:spPr>
      </p:pic>
      <p:pic>
        <p:nvPicPr>
          <p:cNvPr id="6" name="Picture 5">
            <a:extLst>
              <a:ext uri="{FF2B5EF4-FFF2-40B4-BE49-F238E27FC236}">
                <a16:creationId xmlns:a16="http://schemas.microsoft.com/office/drawing/2014/main" id="{A2A88F2C-DF11-67F7-4AA3-78A0A184CC1A}"/>
              </a:ext>
            </a:extLst>
          </p:cNvPr>
          <p:cNvPicPr>
            <a:picLocks noChangeAspect="1"/>
          </p:cNvPicPr>
          <p:nvPr/>
        </p:nvPicPr>
        <p:blipFill>
          <a:blip r:embed="rId5"/>
          <a:stretch>
            <a:fillRect/>
          </a:stretch>
        </p:blipFill>
        <p:spPr>
          <a:xfrm>
            <a:off x="914176" y="5622603"/>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22207" y="852372"/>
            <a:ext cx="814646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defend</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81350" y="5016187"/>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enter</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2197DFD5-4B78-43C5-24F7-E6FA1A45E4DC}"/>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6" name="Picture 5">
            <a:extLst>
              <a:ext uri="{FF2B5EF4-FFF2-40B4-BE49-F238E27FC236}">
                <a16:creationId xmlns:a16="http://schemas.microsoft.com/office/drawing/2014/main" id="{25833413-AEA2-C705-43BB-E9B23C61AF06}"/>
              </a:ext>
            </a:extLst>
          </p:cNvPr>
          <p:cNvPicPr>
            <a:picLocks noChangeAspect="1"/>
          </p:cNvPicPr>
          <p:nvPr/>
        </p:nvPicPr>
        <p:blipFill>
          <a:blip r:embed="rId5"/>
          <a:stretch>
            <a:fillRect/>
          </a:stretch>
        </p:blipFill>
        <p:spPr>
          <a:xfrm>
            <a:off x="1084854" y="5527118"/>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11459" y="803484"/>
            <a:ext cx="766716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evening</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220954" y="5855406"/>
            <a:ext cx="1234608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acquire</a:t>
            </a:r>
            <a:endParaRPr sz="23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1BA17AC6-AC7A-CEBB-EAE9-8D974A9C5119}"/>
              </a:ext>
            </a:extLst>
          </p:cNvPr>
          <p:cNvPicPr>
            <a:picLocks noChangeAspect="1"/>
          </p:cNvPicPr>
          <p:nvPr/>
        </p:nvPicPr>
        <p:blipFill>
          <a:blip r:embed="rId4"/>
          <a:stretch>
            <a:fillRect/>
          </a:stretch>
        </p:blipFill>
        <p:spPr>
          <a:xfrm>
            <a:off x="9340593" y="565332"/>
            <a:ext cx="3254400" cy="3254400"/>
          </a:xfrm>
          <a:prstGeom prst="rect">
            <a:avLst/>
          </a:prstGeom>
        </p:spPr>
      </p:pic>
      <p:pic>
        <p:nvPicPr>
          <p:cNvPr id="6" name="Picture 5">
            <a:extLst>
              <a:ext uri="{FF2B5EF4-FFF2-40B4-BE49-F238E27FC236}">
                <a16:creationId xmlns:a16="http://schemas.microsoft.com/office/drawing/2014/main" id="{91B4BF30-5137-CA05-85C1-A3E28EC8B482}"/>
              </a:ext>
            </a:extLst>
          </p:cNvPr>
          <p:cNvPicPr>
            <a:picLocks noChangeAspect="1"/>
          </p:cNvPicPr>
          <p:nvPr/>
        </p:nvPicPr>
        <p:blipFill>
          <a:blip r:embed="rId5"/>
          <a:stretch>
            <a:fillRect/>
          </a:stretch>
        </p:blipFill>
        <p:spPr>
          <a:xfrm>
            <a:off x="329360" y="5773821"/>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737600" y="2274766"/>
            <a:ext cx="164628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again	</a:t>
            </a:r>
            <a:endParaRPr b="1" dirty="0">
              <a:latin typeface="Gill Sans MT" panose="020B0502020104020203" pitchFamily="34" charset="77"/>
              <a:sym typeface="American Typewriter"/>
            </a:endParaRPr>
          </a:p>
        </p:txBody>
      </p:sp>
      <p:sp>
        <p:nvSpPr>
          <p:cNvPr id="134" name="office"/>
          <p:cNvSpPr txBox="1"/>
          <p:nvPr/>
        </p:nvSpPr>
        <p:spPr>
          <a:xfrm>
            <a:off x="5786534" y="3183419"/>
            <a:ext cx="154850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clear</a:t>
            </a:r>
            <a:endParaRPr dirty="0">
              <a:latin typeface="Gill Sans MT" panose="020B0502020104020203" pitchFamily="34" charset="77"/>
            </a:endParaRPr>
          </a:p>
        </p:txBody>
      </p:sp>
      <p:sp>
        <p:nvSpPr>
          <p:cNvPr id="135" name="spare"/>
          <p:cNvSpPr txBox="1"/>
          <p:nvPr/>
        </p:nvSpPr>
        <p:spPr>
          <a:xfrm>
            <a:off x="5518016" y="4033018"/>
            <a:ext cx="208550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defend</a:t>
            </a:r>
            <a:endParaRPr b="1" dirty="0">
              <a:latin typeface="Gill Sans MT" panose="020B0502020104020203" pitchFamily="34" charset="77"/>
              <a:sym typeface="American Typewriter"/>
            </a:endParaRPr>
          </a:p>
        </p:txBody>
      </p:sp>
      <p:sp>
        <p:nvSpPr>
          <p:cNvPr id="136" name="chipped"/>
          <p:cNvSpPr txBox="1"/>
          <p:nvPr/>
        </p:nvSpPr>
        <p:spPr>
          <a:xfrm>
            <a:off x="5711194" y="4958818"/>
            <a:ext cx="16991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enter</a:t>
            </a:r>
            <a:endParaRPr dirty="0">
              <a:latin typeface="Gill Sans MT" panose="020B0502020104020203" pitchFamily="34" charset="77"/>
            </a:endParaRPr>
          </a:p>
        </p:txBody>
      </p:sp>
      <p:sp>
        <p:nvSpPr>
          <p:cNvPr id="137" name="lift"/>
          <p:cNvSpPr txBox="1"/>
          <p:nvPr/>
        </p:nvSpPr>
        <p:spPr>
          <a:xfrm>
            <a:off x="5380971" y="5829370"/>
            <a:ext cx="235962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evening</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506561"/>
            <a:ext cx="1199989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brief</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910671"/>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direction</a:t>
            </a:r>
            <a:endParaRPr sz="138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2B02EB76-D637-FD9C-9549-CE87227E9AE7}"/>
              </a:ext>
            </a:extLst>
          </p:cNvPr>
          <p:cNvPicPr>
            <a:picLocks noChangeAspect="1"/>
          </p:cNvPicPr>
          <p:nvPr/>
        </p:nvPicPr>
        <p:blipFill>
          <a:blip r:embed="rId4"/>
          <a:stretch>
            <a:fillRect/>
          </a:stretch>
        </p:blipFill>
        <p:spPr>
          <a:xfrm>
            <a:off x="8772189" y="685828"/>
            <a:ext cx="3251200" cy="3251200"/>
          </a:xfrm>
          <a:prstGeom prst="rect">
            <a:avLst/>
          </a:prstGeom>
        </p:spPr>
      </p:pic>
      <p:pic>
        <p:nvPicPr>
          <p:cNvPr id="6" name="Picture 5">
            <a:extLst>
              <a:ext uri="{FF2B5EF4-FFF2-40B4-BE49-F238E27FC236}">
                <a16:creationId xmlns:a16="http://schemas.microsoft.com/office/drawing/2014/main" id="{1A01D4A5-61FC-47FF-3AFF-4FA30836E695}"/>
              </a:ext>
            </a:extLst>
          </p:cNvPr>
          <p:cNvPicPr>
            <a:picLocks noChangeAspect="1"/>
          </p:cNvPicPr>
          <p:nvPr/>
        </p:nvPicPr>
        <p:blipFill>
          <a:blip r:embed="rId5"/>
          <a:stretch>
            <a:fillRect/>
          </a:stretch>
        </p:blipFill>
        <p:spPr>
          <a:xfrm>
            <a:off x="438359" y="5816572"/>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25387" y="429355"/>
            <a:ext cx="1014393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elude</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131522" y="5235294"/>
            <a:ext cx="1094421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grin</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971160C1-4C42-254C-FC8F-354B705C0AEC}"/>
              </a:ext>
            </a:extLst>
          </p:cNvPr>
          <p:cNvPicPr>
            <a:picLocks noChangeAspect="1"/>
          </p:cNvPicPr>
          <p:nvPr/>
        </p:nvPicPr>
        <p:blipFill>
          <a:blip r:embed="rId4"/>
          <a:stretch>
            <a:fillRect/>
          </a:stretch>
        </p:blipFill>
        <p:spPr>
          <a:xfrm>
            <a:off x="8827248" y="602862"/>
            <a:ext cx="3251200" cy="3251200"/>
          </a:xfrm>
          <a:prstGeom prst="rect">
            <a:avLst/>
          </a:prstGeom>
        </p:spPr>
      </p:pic>
      <p:pic>
        <p:nvPicPr>
          <p:cNvPr id="6" name="Picture 5">
            <a:extLst>
              <a:ext uri="{FF2B5EF4-FFF2-40B4-BE49-F238E27FC236}">
                <a16:creationId xmlns:a16="http://schemas.microsoft.com/office/drawing/2014/main" id="{E6A468E1-A493-8FAB-B889-1EECEA146E5A}"/>
              </a:ext>
            </a:extLst>
          </p:cNvPr>
          <p:cNvPicPr>
            <a:picLocks noChangeAspect="1"/>
          </p:cNvPicPr>
          <p:nvPr/>
        </p:nvPicPr>
        <p:blipFill>
          <a:blip r:embed="rId5"/>
          <a:stretch>
            <a:fillRect/>
          </a:stretch>
        </p:blipFill>
        <p:spPr>
          <a:xfrm>
            <a:off x="1686817" y="5724319"/>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832266" y="3418118"/>
            <a:ext cx="145713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brief</a:t>
            </a:r>
            <a:endParaRPr b="1" dirty="0">
              <a:latin typeface="Gill Sans MT" panose="020B0502020104020203" pitchFamily="34" charset="77"/>
              <a:sym typeface="American Typewriter"/>
            </a:endParaRPr>
          </a:p>
        </p:txBody>
      </p:sp>
      <p:sp>
        <p:nvSpPr>
          <p:cNvPr id="140" name="tolerate"/>
          <p:cNvSpPr txBox="1"/>
          <p:nvPr/>
        </p:nvSpPr>
        <p:spPr>
          <a:xfrm>
            <a:off x="5419485" y="2522165"/>
            <a:ext cx="228267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acquire</a:t>
            </a:r>
            <a:endParaRPr dirty="0">
              <a:latin typeface="Gill Sans MT" panose="020B0502020104020203" pitchFamily="34" charset="77"/>
            </a:endParaRPr>
          </a:p>
        </p:txBody>
      </p:sp>
      <p:sp>
        <p:nvSpPr>
          <p:cNvPr id="141" name="fixation"/>
          <p:cNvSpPr txBox="1"/>
          <p:nvPr/>
        </p:nvSpPr>
        <p:spPr>
          <a:xfrm>
            <a:off x="5187064" y="4280417"/>
            <a:ext cx="27475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direction</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652909" y="5188117"/>
            <a:ext cx="16991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elude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871734" y="5996646"/>
            <a:ext cx="126156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grin</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60178" y="1309202"/>
            <a:ext cx="189795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again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(adverb)</a:t>
            </a:r>
            <a:endParaRPr dirty="0">
              <a:latin typeface="Gill Sans MT" panose="020B0502020104020203" pitchFamily="34" charset="77"/>
            </a:endParaRPr>
          </a:p>
        </p:txBody>
      </p:sp>
      <p:sp>
        <p:nvSpPr>
          <p:cNvPr id="155" name="The was a tear in Freddie’s new school jumper."/>
          <p:cNvSpPr txBox="1"/>
          <p:nvPr/>
        </p:nvSpPr>
        <p:spPr>
          <a:xfrm>
            <a:off x="0" y="648755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Jan wanted to read in class </a:t>
            </a:r>
            <a:r>
              <a:rPr lang="en-GB" sz="4000" b="1" dirty="0">
                <a:latin typeface="Gill Sans MT" panose="020B0502020104020203" pitchFamily="34" charset="77"/>
              </a:rPr>
              <a:t>again</a:t>
            </a:r>
            <a:r>
              <a:rPr lang="en-GB" sz="4000" dirty="0">
                <a:latin typeface="Gill Sans MT" panose="020B0502020104020203" pitchFamily="34" charset="77"/>
              </a:rPr>
              <a: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a-gain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406311962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anew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through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once more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closed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83857ADC-3FE5-15AA-37E3-BB2130E0C18E}"/>
              </a:ext>
            </a:extLst>
          </p:cNvPr>
          <p:cNvSpPr txBox="1"/>
          <p:nvPr/>
        </p:nvSpPr>
        <p:spPr>
          <a:xfrm>
            <a:off x="539283" y="3961754"/>
            <a:ext cx="7004304"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You use again to indicate that something happens a second time, or after it has already happened before.</a:t>
            </a:r>
          </a:p>
        </p:txBody>
      </p:sp>
      <p:pic>
        <p:nvPicPr>
          <p:cNvPr id="2" name="Picture 1">
            <a:extLst>
              <a:ext uri="{FF2B5EF4-FFF2-40B4-BE49-F238E27FC236}">
                <a16:creationId xmlns:a16="http://schemas.microsoft.com/office/drawing/2014/main" id="{C4A5F864-D37F-7279-730C-0EEA1328ACB0}"/>
              </a:ext>
            </a:extLst>
          </p:cNvPr>
          <p:cNvPicPr>
            <a:picLocks noChangeAspect="1"/>
          </p:cNvPicPr>
          <p:nvPr/>
        </p:nvPicPr>
        <p:blipFill>
          <a:blip r:embed="rId4"/>
          <a:stretch>
            <a:fillRect/>
          </a:stretch>
        </p:blipFill>
        <p:spPr>
          <a:xfrm>
            <a:off x="8862501" y="2688979"/>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78617" y="1309202"/>
            <a:ext cx="186108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clear</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71120" y="4503882"/>
            <a:ext cx="7403467"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clear is easy to understand, see, or hear.</a:t>
            </a:r>
          </a:p>
        </p:txBody>
      </p:sp>
      <p:sp>
        <p:nvSpPr>
          <p:cNvPr id="155" name="The was a tear in Freddie’s new school jumper."/>
          <p:cNvSpPr txBox="1"/>
          <p:nvPr/>
        </p:nvSpPr>
        <p:spPr>
          <a:xfrm>
            <a:off x="0" y="6032543"/>
            <a:ext cx="12999688" cy="13336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Foxton was </a:t>
            </a:r>
            <a:r>
              <a:rPr lang="en-GB" sz="4000" b="1" dirty="0">
                <a:latin typeface="Gill Sans MT" panose="020B0502020104020203" pitchFamily="34" charset="77"/>
              </a:rPr>
              <a:t>clear</a:t>
            </a:r>
            <a:r>
              <a:rPr lang="en-GB" sz="4000" dirty="0">
                <a:latin typeface="Gill Sans MT" panose="020B0502020104020203" pitchFamily="34" charset="77"/>
              </a:rPr>
              <a:t> about what he wanted the children to write about.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clear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429191244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direct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vague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visit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understandable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unclear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year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meeting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C258CC0C-7CD5-9668-C0F2-1890163359D7}"/>
              </a:ext>
            </a:extLst>
          </p:cNvPr>
          <p:cNvPicPr>
            <a:picLocks noChangeAspect="1"/>
          </p:cNvPicPr>
          <p:nvPr/>
        </p:nvPicPr>
        <p:blipFill>
          <a:blip r:embed="rId4"/>
          <a:stretch>
            <a:fillRect/>
          </a:stretch>
        </p:blipFill>
        <p:spPr>
          <a:xfrm>
            <a:off x="8585837" y="2431503"/>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03702" y="1339979"/>
            <a:ext cx="2410916"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defend</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48182" y="4275772"/>
            <a:ext cx="6685306"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defend someone or something, you take action in order to protect them.</a:t>
            </a:r>
          </a:p>
        </p:txBody>
      </p:sp>
      <p:sp>
        <p:nvSpPr>
          <p:cNvPr id="155" name="The was a tear in Freddie’s new school jumper."/>
          <p:cNvSpPr txBox="1"/>
          <p:nvPr/>
        </p:nvSpPr>
        <p:spPr>
          <a:xfrm>
            <a:off x="184821" y="6587127"/>
            <a:ext cx="1263515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Joan </a:t>
            </a:r>
            <a:r>
              <a:rPr lang="en-GB" sz="4000" b="1" dirty="0">
                <a:latin typeface="Gill Sans MT" panose="020B0502020104020203" pitchFamily="34" charset="77"/>
              </a:rPr>
              <a:t>defended</a:t>
            </a:r>
            <a:r>
              <a:rPr lang="en-GB" sz="4000" dirty="0">
                <a:latin typeface="Gill Sans MT" panose="020B0502020104020203" pitchFamily="34" charset="77"/>
              </a:rPr>
              <a:t> her answer to Mrs Kaur.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de-fend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10764484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protect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attack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friend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rights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shield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criticise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depend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3769B034-CE5D-FC91-7E2C-356C64D5BC79}"/>
              </a:ext>
            </a:extLst>
          </p:cNvPr>
          <p:cNvPicPr>
            <a:picLocks noChangeAspect="1"/>
          </p:cNvPicPr>
          <p:nvPr/>
        </p:nvPicPr>
        <p:blipFill>
          <a:blip r:embed="rId4"/>
          <a:stretch>
            <a:fillRect/>
          </a:stretch>
        </p:blipFill>
        <p:spPr>
          <a:xfrm>
            <a:off x="8848814" y="2662401"/>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76837" y="1309202"/>
            <a:ext cx="206466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enter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24572" y="4250765"/>
            <a:ext cx="6832192"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you enter a place such as a room or building, you go into it or come into it.</a:t>
            </a:r>
          </a:p>
        </p:txBody>
      </p:sp>
      <p:sp>
        <p:nvSpPr>
          <p:cNvPr id="155" name="The was a tear in Freddie’s new school jumper."/>
          <p:cNvSpPr txBox="1"/>
          <p:nvPr/>
        </p:nvSpPr>
        <p:spPr>
          <a:xfrm>
            <a:off x="138986" y="635617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Maddie </a:t>
            </a:r>
            <a:r>
              <a:rPr lang="en-GB" sz="4000" b="1" dirty="0">
                <a:solidFill>
                  <a:schemeClr val="accent2"/>
                </a:solidFill>
                <a:latin typeface="Gill Sans MT" panose="020B0502020104020203" pitchFamily="34" charset="77"/>
              </a:rPr>
              <a:t>entered</a:t>
            </a:r>
            <a:r>
              <a:rPr lang="en-GB" sz="4000" dirty="0">
                <a:solidFill>
                  <a:schemeClr val="accent2"/>
                </a:solidFill>
                <a:latin typeface="Gill Sans MT" panose="020B0502020104020203" pitchFamily="34" charset="77"/>
              </a:rPr>
              <a:t> the library to read her favourite book.</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en-ter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271416201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go 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centre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room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set foot 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mentor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door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CDFD12AC-CB25-41D3-9994-3D68BD3BBB53}"/>
              </a:ext>
            </a:extLst>
          </p:cNvPr>
          <p:cNvPicPr>
            <a:picLocks noChangeAspect="1"/>
          </p:cNvPicPr>
          <p:nvPr/>
        </p:nvPicPr>
        <p:blipFill>
          <a:blip r:embed="rId4"/>
          <a:stretch>
            <a:fillRect/>
          </a:stretch>
        </p:blipFill>
        <p:spPr>
          <a:xfrm>
            <a:off x="8799568" y="2764151"/>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92927" y="1309202"/>
            <a:ext cx="283250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evening</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45212" y="4370173"/>
            <a:ext cx="7336290"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The evening is the part of each day between the end of the afternoon and the time when you go to bed.</a:t>
            </a:r>
          </a:p>
        </p:txBody>
      </p:sp>
      <p:sp>
        <p:nvSpPr>
          <p:cNvPr id="155" name="The was a tear in Freddie’s new school jumper."/>
          <p:cNvSpPr txBox="1"/>
          <p:nvPr/>
        </p:nvSpPr>
        <p:spPr>
          <a:xfrm>
            <a:off x="2556" y="652651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were excited to watch the play that </a:t>
            </a:r>
            <a:r>
              <a:rPr lang="en-GB" sz="4000" b="1" dirty="0">
                <a:latin typeface="Gill Sans MT" panose="020B0502020104020203" pitchFamily="34" charset="77"/>
              </a:rPr>
              <a:t>evening</a:t>
            </a:r>
            <a:r>
              <a:rPr lang="en-GB" sz="4000" dirty="0">
                <a:latin typeface="Gill Sans MT" panose="020B0502020104020203" pitchFamily="34" charset="77"/>
              </a:rPr>
              <a: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(eve-ning)</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16612617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night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morning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supper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dusk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towards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5" name="Picture 4">
            <a:extLst>
              <a:ext uri="{FF2B5EF4-FFF2-40B4-BE49-F238E27FC236}">
                <a16:creationId xmlns:a16="http://schemas.microsoft.com/office/drawing/2014/main" id="{47C282F1-52F6-08AA-CC1F-A3CA1E159B4D}"/>
              </a:ext>
            </a:extLst>
          </p:cNvPr>
          <p:cNvPicPr>
            <a:picLocks noChangeAspect="1"/>
          </p:cNvPicPr>
          <p:nvPr/>
        </p:nvPicPr>
        <p:blipFill>
          <a:blip r:embed="rId4"/>
          <a:stretch>
            <a:fillRect/>
          </a:stretch>
        </p:blipFill>
        <p:spPr>
          <a:xfrm>
            <a:off x="8711712" y="2744573"/>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38696</TotalTime>
  <Words>1222</Words>
  <Application>Microsoft Macintosh PowerPoint</Application>
  <PresentationFormat>Custom</PresentationFormat>
  <Paragraphs>346</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1398</cp:revision>
  <dcterms:modified xsi:type="dcterms:W3CDTF">2024-02-28T14:13:41Z</dcterms:modified>
</cp:coreProperties>
</file>